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2A5"/>
    <a:srgbClr val="FECF8D"/>
    <a:srgbClr val="FED895"/>
    <a:srgbClr val="FEC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22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DB8A1-1394-4000-BF88-6E73D97611DE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1A496-8045-4815-B58A-1E28EDE6AF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0880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B1A496-8045-4815-B58A-1E28EDE6AF0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5626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5B21-260C-494A-AC52-2231791B6C7A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072C-A59B-43C2-BD1D-CFA22796F4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117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5B21-260C-494A-AC52-2231791B6C7A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072C-A59B-43C2-BD1D-CFA22796F4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018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5B21-260C-494A-AC52-2231791B6C7A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072C-A59B-43C2-BD1D-CFA22796F4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9103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5B21-260C-494A-AC52-2231791B6C7A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072C-A59B-43C2-BD1D-CFA22796F4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941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5B21-260C-494A-AC52-2231791B6C7A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072C-A59B-43C2-BD1D-CFA22796F4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426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5B21-260C-494A-AC52-2231791B6C7A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072C-A59B-43C2-BD1D-CFA22796F4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8619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5B21-260C-494A-AC52-2231791B6C7A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072C-A59B-43C2-BD1D-CFA22796F4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333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5B21-260C-494A-AC52-2231791B6C7A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072C-A59B-43C2-BD1D-CFA22796F4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242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5B21-260C-494A-AC52-2231791B6C7A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072C-A59B-43C2-BD1D-CFA22796F4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021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5B21-260C-494A-AC52-2231791B6C7A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072C-A59B-43C2-BD1D-CFA22796F4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358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5B21-260C-494A-AC52-2231791B6C7A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072C-A59B-43C2-BD1D-CFA22796F4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731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5B21-260C-494A-AC52-2231791B6C7A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072C-A59B-43C2-BD1D-CFA22796F4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740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2.xml"/><Relationship Id="rId2" Type="http://schemas.openxmlformats.org/officeDocument/2006/relationships/hyperlink" Target="http://ce.iamse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iamset.cn/meeting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amset.cn/meeting" TargetMode="External"/><Relationship Id="rId5" Type="http://schemas.openxmlformats.org/officeDocument/2006/relationships/image" Target="../media/image1.png"/><Relationship Id="rId4" Type="http://schemas.openxmlformats.org/officeDocument/2006/relationships/hyperlink" Target="http://ce.iamse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2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 24">
            <a:hlinkClick r:id="rId2"/>
            <a:extLst>
              <a:ext uri="{FF2B5EF4-FFF2-40B4-BE49-F238E27FC236}">
                <a16:creationId xmlns:a16="http://schemas.microsoft.com/office/drawing/2014/main" id="{92E81152-589A-60CD-299A-6421319481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29" y="192006"/>
            <a:ext cx="1612731" cy="364459"/>
          </a:xfrm>
          <a:prstGeom prst="rect">
            <a:avLst/>
          </a:prstGeom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id="{4012CCC6-9552-897A-5368-E332EB163B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5666" y="4757762"/>
            <a:ext cx="866667" cy="390476"/>
          </a:xfrm>
          <a:prstGeom prst="rect">
            <a:avLst/>
          </a:prstGeom>
        </p:spPr>
      </p:pic>
      <p:pic>
        <p:nvPicPr>
          <p:cNvPr id="29" name="图片 28">
            <a:hlinkClick r:id="rId5"/>
            <a:extLst>
              <a:ext uri="{FF2B5EF4-FFF2-40B4-BE49-F238E27FC236}">
                <a16:creationId xmlns:a16="http://schemas.microsoft.com/office/drawing/2014/main" id="{5E22A781-09B1-A8EC-C90B-3CD8691594F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5660" y="9355813"/>
            <a:ext cx="1498600" cy="358181"/>
          </a:xfrm>
          <a:prstGeom prst="rect">
            <a:avLst/>
          </a:prstGeom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id="{7D121403-9AEA-5D05-032A-5CFE8B0BD805}"/>
              </a:ext>
            </a:extLst>
          </p:cNvPr>
          <p:cNvGrpSpPr/>
          <p:nvPr/>
        </p:nvGrpSpPr>
        <p:grpSpPr>
          <a:xfrm>
            <a:off x="300785" y="489102"/>
            <a:ext cx="6404812" cy="7933664"/>
            <a:chOff x="300785" y="489102"/>
            <a:chExt cx="6404812" cy="7933664"/>
          </a:xfrm>
        </p:grpSpPr>
        <p:sp>
          <p:nvSpPr>
            <p:cNvPr id="3" name="文本框 2">
              <a:extLst>
                <a:ext uri="{FF2B5EF4-FFF2-40B4-BE49-F238E27FC236}">
                  <a16:creationId xmlns:a16="http://schemas.microsoft.com/office/drawing/2014/main" id="{7F17013F-B7F2-44AE-1C91-F9C73D6B5043}"/>
                </a:ext>
              </a:extLst>
            </p:cNvPr>
            <p:cNvSpPr txBox="1"/>
            <p:nvPr/>
          </p:nvSpPr>
          <p:spPr>
            <a:xfrm>
              <a:off x="1712495" y="489102"/>
              <a:ext cx="343301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800" dirty="0">
                  <a:ln w="0"/>
                  <a:effectLst>
                    <a:reflection blurRad="6350" stA="53000" endA="300" endPos="35500" dir="5400000" sy="-90000" algn="bl" rotWithShape="0"/>
                  </a:effectLst>
                  <a:latin typeface="华文中宋" panose="02010600040101010101" pitchFamily="2" charset="-122"/>
                  <a:ea typeface="华文中宋" panose="02010600040101010101" pitchFamily="2" charset="-122"/>
                </a:rPr>
                <a:t>墙报展示指南</a:t>
              </a:r>
              <a:r>
                <a:rPr lang="en-US" altLang="zh-CN" sz="2800" dirty="0">
                  <a:ln w="0"/>
                  <a:effectLst>
                    <a:reflection blurRad="6350" stA="53000" endA="300" endPos="35500" dir="5400000" sy="-90000" algn="bl" rotWithShape="0"/>
                  </a:effectLst>
                  <a:latin typeface="华文中宋" panose="02010600040101010101" pitchFamily="2" charset="-122"/>
                  <a:ea typeface="华文中宋" panose="02010600040101010101" pitchFamily="2" charset="-122"/>
                </a:rPr>
                <a:t> </a:t>
              </a:r>
              <a:endParaRPr lang="zh-CN" altLang="en-US" sz="2800" dirty="0">
                <a:ln w="0"/>
                <a:effectLst>
                  <a:reflection blurRad="6350" stA="53000" endA="300" endPos="35500" dir="5400000" sy="-90000" algn="bl" rotWithShape="0"/>
                </a:effectLst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63257E2C-D17D-A0BF-1CF9-1E30D245418F}"/>
                </a:ext>
              </a:extLst>
            </p:cNvPr>
            <p:cNvSpPr txBox="1"/>
            <p:nvPr/>
          </p:nvSpPr>
          <p:spPr>
            <a:xfrm>
              <a:off x="300786" y="1101646"/>
              <a:ext cx="6404811" cy="1455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360000">
                <a:lnSpc>
                  <a:spcPct val="125000"/>
                </a:lnSpc>
              </a:pP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在学术会议上，</a:t>
              </a:r>
              <a:r>
                <a:rPr lang="zh-CN" altLang="en-US" b="1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墙报展示</a:t>
              </a: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（</a:t>
              </a:r>
              <a:r>
                <a:rPr lang="en-US" altLang="zh-CN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Wall Poster Presentation</a:t>
              </a: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）是一种很重要的学术交流方式，通过用直观的图像和图表展示主要研究结果，配以简洁明了的说明，让感兴趣的参会者在短时间内迅速了解作者的研究重点和结论。</a:t>
              </a:r>
            </a:p>
          </p:txBody>
        </p: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94D175DF-3E0C-5418-BC83-6F51C8FC3100}"/>
                </a:ext>
              </a:extLst>
            </p:cNvPr>
            <p:cNvGrpSpPr/>
            <p:nvPr/>
          </p:nvGrpSpPr>
          <p:grpSpPr>
            <a:xfrm>
              <a:off x="433136" y="2563081"/>
              <a:ext cx="4560442" cy="369332"/>
              <a:chOff x="433138" y="2828708"/>
              <a:chExt cx="4560442" cy="369332"/>
            </a:xfrm>
          </p:grpSpPr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F83C4B0D-7923-F389-393B-B0ABEA886E43}"/>
                  </a:ext>
                </a:extLst>
              </p:cNvPr>
              <p:cNvSpPr txBox="1"/>
              <p:nvPr/>
            </p:nvSpPr>
            <p:spPr>
              <a:xfrm>
                <a:off x="666222" y="2828708"/>
                <a:ext cx="43273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b="1" dirty="0"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墙报制作要求</a:t>
                </a:r>
              </a:p>
            </p:txBody>
          </p:sp>
          <p:sp>
            <p:nvSpPr>
              <p:cNvPr id="42" name="流程图: 接点 41">
                <a:extLst>
                  <a:ext uri="{FF2B5EF4-FFF2-40B4-BE49-F238E27FC236}">
                    <a16:creationId xmlns:a16="http://schemas.microsoft.com/office/drawing/2014/main" id="{BC2C8D87-615F-49C4-CB49-D12B6C24C7BB}"/>
                  </a:ext>
                </a:extLst>
              </p:cNvPr>
              <p:cNvSpPr/>
              <p:nvPr/>
            </p:nvSpPr>
            <p:spPr>
              <a:xfrm>
                <a:off x="433138" y="2943020"/>
                <a:ext cx="180000" cy="180000"/>
              </a:xfrm>
              <a:prstGeom prst="flowChartConnector">
                <a:avLst/>
              </a:prstGeom>
              <a:solidFill>
                <a:srgbClr val="AD4B4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83391DA4-B9F9-6A1C-5E09-B9CCC424C570}"/>
                </a:ext>
              </a:extLst>
            </p:cNvPr>
            <p:cNvSpPr txBox="1"/>
            <p:nvPr/>
          </p:nvSpPr>
          <p:spPr>
            <a:xfrm>
              <a:off x="300785" y="2862760"/>
              <a:ext cx="6404811" cy="1455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360000">
                <a:lnSpc>
                  <a:spcPct val="125000"/>
                </a:lnSpc>
              </a:pP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本届会议墙报的规定尺寸为</a:t>
              </a:r>
              <a:r>
                <a:rPr lang="en-US" altLang="zh-CN" b="1" dirty="0">
                  <a:solidFill>
                    <a:srgbClr val="930A41"/>
                  </a:solidFill>
                  <a:latin typeface="华文仿宋" panose="02010600040101010101" pitchFamily="2" charset="-122"/>
                  <a:ea typeface="华文仿宋" panose="02010600040101010101" pitchFamily="2" charset="-122"/>
                </a:rPr>
                <a:t>A4</a:t>
              </a: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（推荐使用</a:t>
              </a:r>
              <a:r>
                <a:rPr lang="en-US" altLang="zh-CN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PowerPoint</a:t>
              </a: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进行设计），请墙报展示嘉宾按规定尺寸制作。</a:t>
              </a:r>
              <a:endParaRPr lang="en-US" altLang="zh-CN" dirty="0">
                <a:latin typeface="华文仿宋" panose="02010600040101010101" pitchFamily="2" charset="-122"/>
                <a:ea typeface="华文仿宋" panose="02010600040101010101" pitchFamily="2" charset="-122"/>
              </a:endParaRPr>
            </a:p>
            <a:p>
              <a:pPr indent="360000">
                <a:lnSpc>
                  <a:spcPct val="125000"/>
                </a:lnSpc>
              </a:pP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为更好地展示及让参会者了解您的研究内容，您也可以选择录制一段</a:t>
              </a:r>
              <a:r>
                <a:rPr lang="zh-CN" altLang="en-US" b="1" dirty="0">
                  <a:solidFill>
                    <a:srgbClr val="930A41"/>
                  </a:solidFill>
                  <a:latin typeface="华文仿宋" panose="02010600040101010101" pitchFamily="2" charset="-122"/>
                  <a:ea typeface="华文仿宋" panose="02010600040101010101" pitchFamily="2" charset="-122"/>
                </a:rPr>
                <a:t>视频或音频</a:t>
              </a: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（时长不超过</a:t>
              </a:r>
              <a:r>
                <a:rPr lang="en-US" altLang="zh-CN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5</a:t>
              </a: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分钟）来介绍文章。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2E1CD3AB-7728-87B9-1765-07E44AC833B4}"/>
                </a:ext>
              </a:extLst>
            </p:cNvPr>
            <p:cNvSpPr txBox="1"/>
            <p:nvPr/>
          </p:nvSpPr>
          <p:spPr>
            <a:xfrm>
              <a:off x="300785" y="4254769"/>
              <a:ext cx="6404811" cy="41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360000">
                <a:lnSpc>
                  <a:spcPct val="125000"/>
                </a:lnSpc>
              </a:pP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您可下载使用会务组提供的</a:t>
              </a:r>
              <a:r>
                <a:rPr lang="zh-CN" altLang="en-US" b="1" dirty="0">
                  <a:latin typeface="华文仿宋" panose="02010600040101010101" pitchFamily="2" charset="-122"/>
                  <a:ea typeface="华文仿宋" panose="02010600040101010101" pitchFamily="2" charset="-122"/>
                  <a:hlinkClick r:id="rId7" action="ppaction://hlinksldjump"/>
                </a:rPr>
                <a:t>墙报模板</a:t>
              </a: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制作墙报！</a:t>
              </a:r>
            </a:p>
          </p:txBody>
        </p:sp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63FF1CD4-39E2-5468-3761-95A57921E362}"/>
                </a:ext>
              </a:extLst>
            </p:cNvPr>
            <p:cNvGrpSpPr/>
            <p:nvPr/>
          </p:nvGrpSpPr>
          <p:grpSpPr>
            <a:xfrm>
              <a:off x="433135" y="4681783"/>
              <a:ext cx="4560442" cy="369332"/>
              <a:chOff x="433138" y="2828708"/>
              <a:chExt cx="4560442" cy="369332"/>
            </a:xfrm>
          </p:grpSpPr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01A63E68-F4AF-59EB-523C-6905640ED8AA}"/>
                  </a:ext>
                </a:extLst>
              </p:cNvPr>
              <p:cNvSpPr txBox="1"/>
              <p:nvPr/>
            </p:nvSpPr>
            <p:spPr>
              <a:xfrm>
                <a:off x="666222" y="2828708"/>
                <a:ext cx="43273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b="1" dirty="0"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墙报展示方式</a:t>
                </a:r>
              </a:p>
            </p:txBody>
          </p:sp>
          <p:sp>
            <p:nvSpPr>
              <p:cNvPr id="40" name="流程图: 接点 39">
                <a:extLst>
                  <a:ext uri="{FF2B5EF4-FFF2-40B4-BE49-F238E27FC236}">
                    <a16:creationId xmlns:a16="http://schemas.microsoft.com/office/drawing/2014/main" id="{68575743-46E3-7373-AC90-61A8082023FA}"/>
                  </a:ext>
                </a:extLst>
              </p:cNvPr>
              <p:cNvSpPr/>
              <p:nvPr/>
            </p:nvSpPr>
            <p:spPr>
              <a:xfrm>
                <a:off x="433138" y="2943020"/>
                <a:ext cx="180000" cy="180000"/>
              </a:xfrm>
              <a:prstGeom prst="flowChartConnector">
                <a:avLst/>
              </a:prstGeom>
              <a:solidFill>
                <a:srgbClr val="AD4B4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010937A9-9AB1-2676-A68A-D00E126826B5}"/>
                </a:ext>
              </a:extLst>
            </p:cNvPr>
            <p:cNvSpPr txBox="1"/>
            <p:nvPr/>
          </p:nvSpPr>
          <p:spPr>
            <a:xfrm>
              <a:off x="300785" y="5018418"/>
              <a:ext cx="6404811" cy="41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360000">
                <a:lnSpc>
                  <a:spcPct val="125000"/>
                </a:lnSpc>
              </a:pP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①会议网站设置滚动播放；②在会议中展示</a:t>
              </a:r>
            </a:p>
          </p:txBody>
        </p:sp>
        <p:grpSp>
          <p:nvGrpSpPr>
            <p:cNvPr id="33" name="组合 32">
              <a:extLst>
                <a:ext uri="{FF2B5EF4-FFF2-40B4-BE49-F238E27FC236}">
                  <a16:creationId xmlns:a16="http://schemas.microsoft.com/office/drawing/2014/main" id="{9F30E742-34F7-77D8-BD0C-CDE0EB315B89}"/>
                </a:ext>
              </a:extLst>
            </p:cNvPr>
            <p:cNvGrpSpPr/>
            <p:nvPr/>
          </p:nvGrpSpPr>
          <p:grpSpPr>
            <a:xfrm>
              <a:off x="433135" y="5477073"/>
              <a:ext cx="4560442" cy="369332"/>
              <a:chOff x="433138" y="2828708"/>
              <a:chExt cx="4560442" cy="369332"/>
            </a:xfrm>
          </p:grpSpPr>
          <p:sp>
            <p:nvSpPr>
              <p:cNvPr id="37" name="文本框 36">
                <a:extLst>
                  <a:ext uri="{FF2B5EF4-FFF2-40B4-BE49-F238E27FC236}">
                    <a16:creationId xmlns:a16="http://schemas.microsoft.com/office/drawing/2014/main" id="{5607C7C0-41D0-99B7-F3FD-9CEA7F83CCE0}"/>
                  </a:ext>
                </a:extLst>
              </p:cNvPr>
              <p:cNvSpPr txBox="1"/>
              <p:nvPr/>
            </p:nvSpPr>
            <p:spPr>
              <a:xfrm>
                <a:off x="666222" y="2828708"/>
                <a:ext cx="43273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b="1" dirty="0"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墙报提交时间和方式</a:t>
                </a:r>
              </a:p>
            </p:txBody>
          </p:sp>
          <p:sp>
            <p:nvSpPr>
              <p:cNvPr id="38" name="流程图: 接点 37">
                <a:extLst>
                  <a:ext uri="{FF2B5EF4-FFF2-40B4-BE49-F238E27FC236}">
                    <a16:creationId xmlns:a16="http://schemas.microsoft.com/office/drawing/2014/main" id="{9C2FCA11-25B2-A69C-1C53-A6C34E8D77F4}"/>
                  </a:ext>
                </a:extLst>
              </p:cNvPr>
              <p:cNvSpPr/>
              <p:nvPr/>
            </p:nvSpPr>
            <p:spPr>
              <a:xfrm>
                <a:off x="433138" y="2943020"/>
                <a:ext cx="180000" cy="180000"/>
              </a:xfrm>
              <a:prstGeom prst="flowChartConnector">
                <a:avLst/>
              </a:prstGeom>
              <a:solidFill>
                <a:srgbClr val="AD4B4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3C96EE1A-F94F-015E-FE7B-288255DE448C}"/>
                </a:ext>
              </a:extLst>
            </p:cNvPr>
            <p:cNvSpPr txBox="1"/>
            <p:nvPr/>
          </p:nvSpPr>
          <p:spPr>
            <a:xfrm>
              <a:off x="300785" y="5857608"/>
              <a:ext cx="6404811" cy="1108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360000">
                <a:lnSpc>
                  <a:spcPct val="125000"/>
                </a:lnSpc>
              </a:pP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各位墙报展示嘉宾请</a:t>
              </a:r>
              <a:r>
                <a:rPr lang="zh-CN" altLang="en-US" b="1" dirty="0">
                  <a:solidFill>
                    <a:srgbClr val="930A41"/>
                  </a:solidFill>
                  <a:latin typeface="华文仿宋" panose="02010600040101010101" pitchFamily="2" charset="-122"/>
                  <a:ea typeface="华文仿宋" panose="02010600040101010101" pitchFamily="2" charset="-122"/>
                </a:rPr>
                <a:t>最迟于会前一周</a:t>
              </a: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将您的墙报电子版文件（</a:t>
              </a:r>
              <a:r>
                <a:rPr lang="en-US" altLang="zh-CN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Word/PPT/PDF</a:t>
              </a: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）及视频或音频（若有）发送至</a:t>
              </a:r>
              <a:r>
                <a:rPr lang="zh-CN" altLang="en-US" b="1" dirty="0">
                  <a:solidFill>
                    <a:srgbClr val="930A41"/>
                  </a:solidFill>
                  <a:latin typeface="华文仿宋" panose="02010600040101010101" pitchFamily="2" charset="-122"/>
                  <a:ea typeface="华文仿宋" panose="02010600040101010101" pitchFamily="2" charset="-122"/>
                </a:rPr>
                <a:t>会务邮箱</a:t>
              </a: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或所联系的会务人员。</a:t>
              </a: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6BAAC300-E533-2B7E-5118-3C79F1ECC349}"/>
                </a:ext>
              </a:extLst>
            </p:cNvPr>
            <p:cNvSpPr txBox="1"/>
            <p:nvPr/>
          </p:nvSpPr>
          <p:spPr>
            <a:xfrm>
              <a:off x="666218" y="7204630"/>
              <a:ext cx="58909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Tips </a:t>
              </a:r>
              <a:r>
                <a:rPr lang="zh-CN" altLang="en-US" b="1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（</a:t>
              </a:r>
              <a:r>
                <a:rPr lang="en-US" altLang="zh-CN" b="1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PowerPoint</a:t>
              </a:r>
              <a:r>
                <a:rPr lang="zh-CN" altLang="en-US" b="1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设计墙报步骤）</a:t>
              </a: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CEB2E368-D5A5-0051-28DF-AAE482462ED9}"/>
                </a:ext>
              </a:extLst>
            </p:cNvPr>
            <p:cNvSpPr txBox="1"/>
            <p:nvPr/>
          </p:nvSpPr>
          <p:spPr>
            <a:xfrm>
              <a:off x="300785" y="7660185"/>
              <a:ext cx="6404811" cy="762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360000">
                <a:lnSpc>
                  <a:spcPct val="125000"/>
                </a:lnSpc>
              </a:pP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新建</a:t>
              </a:r>
              <a:r>
                <a:rPr lang="en-US" altLang="zh-CN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PPT</a:t>
              </a: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文件</a:t>
              </a:r>
              <a:r>
                <a:rPr lang="en-US" altLang="zh-CN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—</a:t>
              </a: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新建幻灯片</a:t>
              </a:r>
              <a:r>
                <a:rPr lang="en-US" altLang="zh-CN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—</a:t>
              </a: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设计</a:t>
              </a:r>
              <a:r>
                <a:rPr lang="en-US" altLang="zh-CN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—</a:t>
              </a: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幻灯片大小选择</a:t>
              </a:r>
              <a:r>
                <a:rPr lang="en-US" altLang="zh-CN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A4—</a:t>
              </a:r>
              <a:r>
                <a:rPr lang="zh-CN" altLang="en-US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制作墙报内容。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7212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089B7A56-278F-84FE-45C9-17B7F4E9B203}"/>
              </a:ext>
            </a:extLst>
          </p:cNvPr>
          <p:cNvGrpSpPr/>
          <p:nvPr/>
        </p:nvGrpSpPr>
        <p:grpSpPr>
          <a:xfrm>
            <a:off x="107177" y="616159"/>
            <a:ext cx="6643646" cy="8813397"/>
            <a:chOff x="506413" y="609600"/>
            <a:chExt cx="31391225" cy="41643300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C61F03A7-31EE-3A7A-BA2E-CE8FFAC7A673}"/>
                </a:ext>
              </a:extLst>
            </p:cNvPr>
            <p:cNvGrpSpPr/>
            <p:nvPr/>
          </p:nvGrpSpPr>
          <p:grpSpPr>
            <a:xfrm>
              <a:off x="561975" y="6670675"/>
              <a:ext cx="31203900" cy="35582225"/>
              <a:chOff x="561975" y="6670675"/>
              <a:chExt cx="31203900" cy="35582225"/>
            </a:xfrm>
          </p:grpSpPr>
          <p:sp>
            <p:nvSpPr>
              <p:cNvPr id="10" name="AutoShape 50">
                <a:extLst>
                  <a:ext uri="{FF2B5EF4-FFF2-40B4-BE49-F238E27FC236}">
                    <a16:creationId xmlns:a16="http://schemas.microsoft.com/office/drawing/2014/main" id="{3B56D55D-C32C-A5AA-174A-8C0C4B0032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21113" y="6708775"/>
                <a:ext cx="15244762" cy="35544125"/>
              </a:xfrm>
              <a:prstGeom prst="roundRect">
                <a:avLst>
                  <a:gd name="adj" fmla="val 7000"/>
                </a:avLst>
              </a:prstGeom>
              <a:solidFill>
                <a:schemeClr val="bg1"/>
              </a:solidFill>
              <a:ln w="9525">
                <a:solidFill>
                  <a:srgbClr val="BA6A43"/>
                </a:solidFill>
                <a:round/>
                <a:headEnd/>
                <a:tailEnd/>
              </a:ln>
            </p:spPr>
            <p:txBody>
              <a:bodyPr wrap="none" lIns="33337" tIns="16668" rIns="33337" bIns="16668" anchor="ctr"/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1" name="AutoShape 4">
                <a:extLst>
                  <a:ext uri="{FF2B5EF4-FFF2-40B4-BE49-F238E27FC236}">
                    <a16:creationId xmlns:a16="http://schemas.microsoft.com/office/drawing/2014/main" id="{2F9383C8-9103-E9B2-43E0-54787A7BF7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1975" y="6670675"/>
                <a:ext cx="15246350" cy="35544125"/>
              </a:xfrm>
              <a:prstGeom prst="roundRect">
                <a:avLst>
                  <a:gd name="adj" fmla="val 7000"/>
                </a:avLst>
              </a:prstGeom>
              <a:solidFill>
                <a:schemeClr val="bg1"/>
              </a:solidFill>
              <a:ln w="9525">
                <a:solidFill>
                  <a:srgbClr val="BA6A43"/>
                </a:solidFill>
                <a:round/>
                <a:headEnd/>
                <a:tailEnd/>
              </a:ln>
            </p:spPr>
            <p:txBody>
              <a:bodyPr wrap="none" lIns="33337" tIns="16668" rIns="33337" bIns="16668" anchor="ctr"/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" name="Text Box 9">
                <a:extLst>
                  <a:ext uri="{FF2B5EF4-FFF2-40B4-BE49-F238E27FC236}">
                    <a16:creationId xmlns:a16="http://schemas.microsoft.com/office/drawing/2014/main" id="{0F34E3F6-BFF9-C20D-2905-31460DA5C0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7874" y="8645526"/>
                <a:ext cx="14701838" cy="20541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92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92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92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92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92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92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" name="Text Box 10">
                <a:extLst>
                  <a:ext uri="{FF2B5EF4-FFF2-40B4-BE49-F238E27FC236}">
                    <a16:creationId xmlns:a16="http://schemas.microsoft.com/office/drawing/2014/main" id="{4419142A-69AC-16B3-ADAE-057AADCD66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89199" y="29916436"/>
                <a:ext cx="9299575" cy="1399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799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实验方法 </a:t>
                </a:r>
                <a:r>
                  <a:rPr kumimoji="0" lang="en-US" altLang="zh-CN" sz="1799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Methods</a:t>
                </a:r>
              </a:p>
            </p:txBody>
          </p:sp>
          <p:sp>
            <p:nvSpPr>
              <p:cNvPr id="14" name="Text Box 11">
                <a:extLst>
                  <a:ext uri="{FF2B5EF4-FFF2-40B4-BE49-F238E27FC236}">
                    <a16:creationId xmlns:a16="http://schemas.microsoft.com/office/drawing/2014/main" id="{C03461F5-28A9-1D23-0D53-D6FE71564F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68800" y="26693811"/>
                <a:ext cx="13309602" cy="1399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799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实验结论 </a:t>
                </a:r>
                <a:r>
                  <a:rPr kumimoji="0" lang="en-US" altLang="zh-CN" sz="1799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Conclusions</a:t>
                </a:r>
              </a:p>
            </p:txBody>
          </p:sp>
          <p:sp>
            <p:nvSpPr>
              <p:cNvPr id="15" name="Text Box 19">
                <a:extLst>
                  <a:ext uri="{FF2B5EF4-FFF2-40B4-BE49-F238E27FC236}">
                    <a16:creationId xmlns:a16="http://schemas.microsoft.com/office/drawing/2014/main" id="{252ACD47-BC43-7A2C-D2F8-AB76BE240E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370425" y="18032414"/>
                <a:ext cx="6132511" cy="1075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354" b="1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插图 </a:t>
                </a:r>
                <a:r>
                  <a:rPr kumimoji="0" lang="en-US" altLang="zh-CN" sz="1354" b="1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Figure #1</a:t>
                </a:r>
              </a:p>
            </p:txBody>
          </p:sp>
          <p:sp>
            <p:nvSpPr>
              <p:cNvPr id="16" name="Text Box 25">
                <a:extLst>
                  <a:ext uri="{FF2B5EF4-FFF2-40B4-BE49-F238E27FC236}">
                    <a16:creationId xmlns:a16="http://schemas.microsoft.com/office/drawing/2014/main" id="{CD198B17-72CB-52F3-5BAC-BC4A394A5C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815802" y="17997487"/>
                <a:ext cx="6132511" cy="1075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354" b="1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插图 </a:t>
                </a:r>
                <a:r>
                  <a:rPr kumimoji="0" lang="en-US" altLang="zh-CN" sz="1354" b="1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Figure #2</a:t>
                </a:r>
              </a:p>
            </p:txBody>
          </p:sp>
          <p:sp>
            <p:nvSpPr>
              <p:cNvPr id="17" name="AutoShape 26">
                <a:extLst>
                  <a:ext uri="{FF2B5EF4-FFF2-40B4-BE49-F238E27FC236}">
                    <a16:creationId xmlns:a16="http://schemas.microsoft.com/office/drawing/2014/main" id="{E506CFDE-8C93-B51F-73D5-3BAD1FAA76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41200" y="19589750"/>
                <a:ext cx="6188075" cy="5116513"/>
              </a:xfrm>
              <a:prstGeom prst="flowChar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33337" tIns="16668" rIns="33337" bIns="16668" anchor="ctr"/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8" name="Text Box 27">
                <a:extLst>
                  <a:ext uri="{FF2B5EF4-FFF2-40B4-BE49-F238E27FC236}">
                    <a16:creationId xmlns:a16="http://schemas.microsoft.com/office/drawing/2014/main" id="{06D7C56A-1D67-4FCB-443F-55052C5108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864511" y="36490276"/>
                <a:ext cx="8497889" cy="1075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354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相关介绍</a:t>
                </a:r>
                <a:r>
                  <a:rPr kumimoji="0" lang="en-US" altLang="zh-CN" sz="1354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Bibliography</a:t>
                </a:r>
              </a:p>
            </p:txBody>
          </p:sp>
          <p:sp>
            <p:nvSpPr>
              <p:cNvPr id="19" name="Rectangle 35">
                <a:extLst>
                  <a:ext uri="{FF2B5EF4-FFF2-40B4-BE49-F238E27FC236}">
                    <a16:creationId xmlns:a16="http://schemas.microsoft.com/office/drawing/2014/main" id="{D9491D67-AC5B-9270-30B0-516165AC32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2938" y="19516725"/>
                <a:ext cx="6750050" cy="515143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9048" tIns="9524" rIns="19048" bIns="9524" anchor="ctr"/>
              <a:lstStyle>
                <a:lvl1pPr defTabSz="898525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898525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898525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898525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898525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898525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898525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898525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898525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898525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91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图表或图片</a:t>
                </a:r>
                <a:endParaRPr kumimoji="0" lang="en-US" altLang="zh-CN" sz="91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ctr" defTabSz="898525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91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CHART or PICTURE</a:t>
                </a:r>
              </a:p>
            </p:txBody>
          </p:sp>
          <p:sp>
            <p:nvSpPr>
              <p:cNvPr id="20" name="Text Box 36">
                <a:extLst>
                  <a:ext uri="{FF2B5EF4-FFF2-40B4-BE49-F238E27FC236}">
                    <a16:creationId xmlns:a16="http://schemas.microsoft.com/office/drawing/2014/main" id="{8277ABE0-E7A9-60F4-A553-746604C6FE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9161" y="31513462"/>
                <a:ext cx="14157324" cy="81300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 cmpd="thinThick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743" tIns="6371" rIns="12743" bIns="6371">
                <a:spAutoFit/>
              </a:bodyPr>
              <a:lstStyle>
                <a:lvl1pPr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656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656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656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  </a:r>
                <a:endParaRPr kumimoji="0" lang="en-US" altLang="zh-CN" sz="656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08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" name="Text Box 38">
                <a:extLst>
                  <a:ext uri="{FF2B5EF4-FFF2-40B4-BE49-F238E27FC236}">
                    <a16:creationId xmlns:a16="http://schemas.microsoft.com/office/drawing/2014/main" id="{D9701781-750D-698D-83E3-41D831B372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70388" y="37479289"/>
                <a:ext cx="13646150" cy="41508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 cmpd="thinThick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743" tIns="6371" rIns="12743" bIns="6371">
                <a:spAutoFit/>
              </a:bodyPr>
              <a:lstStyle>
                <a:lvl1pPr marL="334963" indent="-334963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334963" marR="0" lvl="0" indent="-334963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1" i="0" u="sng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334963" marR="0" lvl="0" indent="-334963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altLang="zh-CN" sz="592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</a:t>
                </a:r>
              </a:p>
              <a:p>
                <a:pPr marL="334963" marR="0" lvl="0" indent="-334963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altLang="zh-CN" sz="592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</a:t>
                </a:r>
              </a:p>
              <a:p>
                <a:pPr marL="334963" marR="0" lvl="0" indent="-334963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Symbol" panose="05050102010706020507" pitchFamily="18" charset="2"/>
                  <a:buAutoNum type="arabicPeriod"/>
                  <a:tabLst/>
                  <a:defRPr/>
                </a:pPr>
                <a:r>
                  <a:rPr kumimoji="0" lang="en-US" altLang="zh-CN" sz="592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</a:t>
                </a:r>
              </a:p>
              <a:p>
                <a:pPr marL="334963" marR="0" lvl="0" indent="-334963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Symbol" panose="05050102010706020507" pitchFamily="18" charset="2"/>
                  <a:buAutoNum type="arabicPeriod"/>
                  <a:tabLst/>
                  <a:defRPr/>
                </a:pPr>
                <a:r>
                  <a:rPr kumimoji="0" lang="en-US" altLang="zh-CN" sz="592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</a:t>
                </a:r>
              </a:p>
              <a:p>
                <a:pPr marL="334963" marR="0" lvl="0" indent="-334963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Symbol" panose="05050102010706020507" pitchFamily="18" charset="2"/>
                  <a:buAutoNum type="arabicPeriod"/>
                  <a:tabLst/>
                  <a:defRPr/>
                </a:pPr>
                <a:endParaRPr kumimoji="0" lang="en-US" altLang="zh-CN" sz="592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2" name="Text Box 39">
                <a:extLst>
                  <a:ext uri="{FF2B5EF4-FFF2-40B4-BE49-F238E27FC236}">
                    <a16:creationId xmlns:a16="http://schemas.microsoft.com/office/drawing/2014/main" id="{5DC45C4E-0F40-E239-D383-E22AEF7147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924338" y="8697913"/>
                <a:ext cx="14130339" cy="8111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 cmpd="thinThick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743" tIns="6371" rIns="12743" bIns="6371">
                <a:spAutoFit/>
              </a:bodyPr>
              <a:lstStyle>
                <a:lvl1pPr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656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656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656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  </a:r>
                <a:endParaRPr kumimoji="0" lang="en-US" altLang="zh-CN" sz="656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08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3" name="Text Box 40">
                <a:extLst>
                  <a:ext uri="{FF2B5EF4-FFF2-40B4-BE49-F238E27FC236}">
                    <a16:creationId xmlns:a16="http://schemas.microsoft.com/office/drawing/2014/main" id="{2E0A3DEF-4067-B689-3648-0303EFFB17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95761" y="28381326"/>
                <a:ext cx="14298611" cy="64737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 cmpd="thinThick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743" tIns="6371" rIns="12743" bIns="6371">
                <a:spAutoFit/>
              </a:bodyPr>
              <a:lstStyle>
                <a:lvl1pPr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92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92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  </a:r>
                <a:endParaRPr kumimoji="0" lang="en-US" altLang="zh-CN" sz="592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402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4" name="Text Box 42">
                <a:extLst>
                  <a:ext uri="{FF2B5EF4-FFF2-40B4-BE49-F238E27FC236}">
                    <a16:creationId xmlns:a16="http://schemas.microsoft.com/office/drawing/2014/main" id="{62838ADC-9845-EDDA-13DC-CA63889545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1425" y="7061201"/>
                <a:ext cx="9126536" cy="1399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799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介绍 </a:t>
                </a:r>
                <a:r>
                  <a:rPr kumimoji="0" lang="en-US" altLang="zh-CN" sz="1799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Introduction</a:t>
                </a:r>
              </a:p>
            </p:txBody>
          </p:sp>
          <p:sp>
            <p:nvSpPr>
              <p:cNvPr id="25" name="Text Box 43">
                <a:extLst>
                  <a:ext uri="{FF2B5EF4-FFF2-40B4-BE49-F238E27FC236}">
                    <a16:creationId xmlns:a16="http://schemas.microsoft.com/office/drawing/2014/main" id="{BDD514C8-7556-082B-53F2-A792A6B9AA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151599" y="7075489"/>
                <a:ext cx="9194798" cy="1399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799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实验成果 </a:t>
                </a:r>
                <a:r>
                  <a:rPr kumimoji="0" lang="en-US" altLang="zh-CN" sz="1799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Results</a:t>
                </a:r>
              </a:p>
            </p:txBody>
          </p:sp>
        </p:grpSp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99B296C4-471B-1D84-F91E-B574E02FE7FB}"/>
                </a:ext>
              </a:extLst>
            </p:cNvPr>
            <p:cNvGrpSpPr/>
            <p:nvPr/>
          </p:nvGrpSpPr>
          <p:grpSpPr>
            <a:xfrm>
              <a:off x="506413" y="609600"/>
              <a:ext cx="31391225" cy="5516563"/>
              <a:chOff x="506413" y="609600"/>
              <a:chExt cx="31391225" cy="5516563"/>
            </a:xfrm>
          </p:grpSpPr>
          <p:sp>
            <p:nvSpPr>
              <p:cNvPr id="6" name="AutoShape 13">
                <a:extLst>
                  <a:ext uri="{FF2B5EF4-FFF2-40B4-BE49-F238E27FC236}">
                    <a16:creationId xmlns:a16="http://schemas.microsoft.com/office/drawing/2014/main" id="{85CDE896-42C5-8207-BC3C-4886125E95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413" y="609600"/>
                <a:ext cx="31391225" cy="5516563"/>
              </a:xfrm>
              <a:prstGeom prst="roundRect">
                <a:avLst>
                  <a:gd name="adj" fmla="val 10870"/>
                </a:avLst>
              </a:prstGeom>
              <a:gradFill rotWithShape="1">
                <a:gsLst>
                  <a:gs pos="0">
                    <a:srgbClr val="A7C4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rgbClr val="BA6A43"/>
                </a:solidFill>
                <a:round/>
                <a:headEnd/>
                <a:tailEnd/>
              </a:ln>
            </p:spPr>
            <p:txBody>
              <a:bodyPr wrap="none" lIns="19048" tIns="9524" rIns="19048" bIns="9524" anchor="ctr"/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79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7" name="Text Box 14">
                <a:extLst>
                  <a:ext uri="{FF2B5EF4-FFF2-40B4-BE49-F238E27FC236}">
                    <a16:creationId xmlns:a16="http://schemas.microsoft.com/office/drawing/2014/main" id="{028D6988-665D-80A6-A12D-D8A3B50A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00264" y="869952"/>
                <a:ext cx="27716163" cy="37264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研究题目</a:t>
                </a:r>
                <a:r>
                  <a:rPr kumimoji="0" lang="en-US" altLang="zh-CN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Research Title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作者 </a:t>
                </a:r>
                <a:r>
                  <a:rPr kumimoji="0" lang="en-US" altLang="zh-CN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Author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单位名称 </a:t>
                </a:r>
                <a:r>
                  <a:rPr kumimoji="0" lang="en-US" altLang="zh-CN" sz="1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Affiliation</a:t>
                </a:r>
                <a:endParaRPr kumimoji="0" lang="en-US" altLang="zh-CN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8" name="Text Box 16">
                <a:extLst>
                  <a:ext uri="{FF2B5EF4-FFF2-40B4-BE49-F238E27FC236}">
                    <a16:creationId xmlns:a16="http://schemas.microsoft.com/office/drawing/2014/main" id="{12BFFCE1-658C-927D-AB5E-10966EB82A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6413" y="3009899"/>
                <a:ext cx="4776786" cy="3044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65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单位标识 </a:t>
                </a:r>
                <a:r>
                  <a:rPr kumimoji="0" lang="en-US" altLang="zh-CN" sz="165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Logo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08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9" name="Text Box 49">
                <a:extLst>
                  <a:ext uri="{FF2B5EF4-FFF2-40B4-BE49-F238E27FC236}">
                    <a16:creationId xmlns:a16="http://schemas.microsoft.com/office/drawing/2014/main" id="{BC0CC653-21C1-6005-62CE-4C144CFE40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81200" y="3048001"/>
                <a:ext cx="4403723" cy="3044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65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单位标识 </a:t>
                </a:r>
                <a:r>
                  <a:rPr kumimoji="0" lang="en-US" altLang="zh-CN" sz="165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Logo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08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id="{727236FB-53A0-AE7E-FA3B-82E3F226F348}"/>
              </a:ext>
            </a:extLst>
          </p:cNvPr>
          <p:cNvSpPr txBox="1"/>
          <p:nvPr/>
        </p:nvSpPr>
        <p:spPr>
          <a:xfrm>
            <a:off x="3676280" y="9491554"/>
            <a:ext cx="3226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Website: http://ce.iamset.org/</a:t>
            </a:r>
            <a:endParaRPr lang="zh-CN" altLang="en-US" dirty="0"/>
          </a:p>
        </p:txBody>
      </p:sp>
      <p:pic>
        <p:nvPicPr>
          <p:cNvPr id="27" name="图片 26">
            <a:hlinkClick r:id="rId4"/>
            <a:extLst>
              <a:ext uri="{FF2B5EF4-FFF2-40B4-BE49-F238E27FC236}">
                <a16:creationId xmlns:a16="http://schemas.microsoft.com/office/drawing/2014/main" id="{E80BB000-CC7D-2169-A1EA-29008A65F7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" y="155948"/>
            <a:ext cx="1685925" cy="381000"/>
          </a:xfrm>
          <a:prstGeom prst="rect">
            <a:avLst/>
          </a:prstGeom>
        </p:spPr>
      </p:pic>
      <p:pic>
        <p:nvPicPr>
          <p:cNvPr id="28" name="图片 27">
            <a:hlinkClick r:id="rId6"/>
            <a:extLst>
              <a:ext uri="{FF2B5EF4-FFF2-40B4-BE49-F238E27FC236}">
                <a16:creationId xmlns:a16="http://schemas.microsoft.com/office/drawing/2014/main" id="{B071FF27-1AC7-413A-866E-B6A3F51001E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7694" y="9514498"/>
            <a:ext cx="1498600" cy="358181"/>
          </a:xfrm>
          <a:prstGeom prst="rect">
            <a:avLst/>
          </a:prstGeom>
        </p:spPr>
      </p:pic>
      <p:sp>
        <p:nvSpPr>
          <p:cNvPr id="29" name="文本框 28">
            <a:extLst>
              <a:ext uri="{FF2B5EF4-FFF2-40B4-BE49-F238E27FC236}">
                <a16:creationId xmlns:a16="http://schemas.microsoft.com/office/drawing/2014/main" id="{C71A5BFE-97F5-58A6-26B0-72F34B2DE108}"/>
              </a:ext>
            </a:extLst>
          </p:cNvPr>
          <p:cNvSpPr txBox="1"/>
          <p:nvPr/>
        </p:nvSpPr>
        <p:spPr>
          <a:xfrm>
            <a:off x="1591593" y="136032"/>
            <a:ext cx="4837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第</a:t>
            </a:r>
            <a:r>
              <a:rPr lang="en-US" altLang="zh-CN" sz="20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届土木工程与智能建筑国际会议</a:t>
            </a:r>
          </a:p>
        </p:txBody>
      </p:sp>
    </p:spTree>
    <p:extLst>
      <p:ext uri="{BB962C8B-B14F-4D97-AF65-F5344CB8AC3E}">
        <p14:creationId xmlns:p14="http://schemas.microsoft.com/office/powerpoint/2010/main" val="2143508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</TotalTime>
  <Words>310</Words>
  <Application>Microsoft Office PowerPoint</Application>
  <PresentationFormat>A4 纸张(210x297 毫米)</PresentationFormat>
  <Paragraphs>55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等线</vt:lpstr>
      <vt:lpstr>华文仿宋</vt:lpstr>
      <vt:lpstr>华文中宋</vt:lpstr>
      <vt:lpstr>Arial</vt:lpstr>
      <vt:lpstr>Calibri</vt:lpstr>
      <vt:lpstr>Calibri Light</vt:lpstr>
      <vt:lpstr>Symbol</vt:lpstr>
      <vt:lpstr>Times New Roman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Aaliserellie Wang</dc:creator>
  <cp:lastModifiedBy>Aaliserellie Wang</cp:lastModifiedBy>
  <cp:revision>7</cp:revision>
  <dcterms:created xsi:type="dcterms:W3CDTF">2024-07-17T06:45:43Z</dcterms:created>
  <dcterms:modified xsi:type="dcterms:W3CDTF">2024-07-17T07:31:25Z</dcterms:modified>
</cp:coreProperties>
</file>